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0160000" cy="94107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540131"/>
            <a:ext cx="7620000" cy="3276318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942797"/>
            <a:ext cx="7620000" cy="2272073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069-981F-4B6F-BCDF-4D489202186D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76-19A2-4C0D-90C3-114482AF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2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069-981F-4B6F-BCDF-4D489202186D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76-19A2-4C0D-90C3-114482AF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1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01033"/>
            <a:ext cx="2190750" cy="79751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01033"/>
            <a:ext cx="6445250" cy="7975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069-981F-4B6F-BCDF-4D489202186D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76-19A2-4C0D-90C3-114482AF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51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069-981F-4B6F-BCDF-4D489202186D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76-19A2-4C0D-90C3-114482AF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346143"/>
            <a:ext cx="8763000" cy="3914589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6297765"/>
            <a:ext cx="8763000" cy="205859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069-981F-4B6F-BCDF-4D489202186D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76-19A2-4C0D-90C3-114482AF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27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505163"/>
            <a:ext cx="4318000" cy="59710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505163"/>
            <a:ext cx="4318000" cy="59710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069-981F-4B6F-BCDF-4D489202186D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76-19A2-4C0D-90C3-114482AF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80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01035"/>
            <a:ext cx="8763000" cy="18189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306929"/>
            <a:ext cx="4298156" cy="113059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437519"/>
            <a:ext cx="4298156" cy="50560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306929"/>
            <a:ext cx="4319323" cy="113059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437519"/>
            <a:ext cx="4319323" cy="50560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069-981F-4B6F-BCDF-4D489202186D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76-19A2-4C0D-90C3-114482AF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46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069-981F-4B6F-BCDF-4D489202186D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76-19A2-4C0D-90C3-114482AF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85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069-981F-4B6F-BCDF-4D489202186D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76-19A2-4C0D-90C3-114482AF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4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27380"/>
            <a:ext cx="3276864" cy="219583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354968"/>
            <a:ext cx="5143500" cy="668769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23210"/>
            <a:ext cx="3276864" cy="5230346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069-981F-4B6F-BCDF-4D489202186D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76-19A2-4C0D-90C3-114482AF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7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27380"/>
            <a:ext cx="3276864" cy="219583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354968"/>
            <a:ext cx="5143500" cy="6687697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823210"/>
            <a:ext cx="3276864" cy="5230346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069-981F-4B6F-BCDF-4D489202186D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1C76-19A2-4C0D-90C3-114482AF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8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01035"/>
            <a:ext cx="8763000" cy="1818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505163"/>
            <a:ext cx="8763000" cy="5971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722327"/>
            <a:ext cx="2286000" cy="50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9069-981F-4B6F-BCDF-4D489202186D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722327"/>
            <a:ext cx="3429000" cy="50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722327"/>
            <a:ext cx="2286000" cy="50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11C76-19A2-4C0D-90C3-114482AFD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70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" y="0"/>
            <a:ext cx="3730879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200" b="1" u="sng">
                <a:solidFill>
                  <a:srgbClr val="000000"/>
                </a:solidFill>
                <a:latin typeface="Arial Black - 56"/>
              </a:rPr>
              <a:t>Beaulieu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698500"/>
            <a:ext cx="83399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 - 25"/>
              </a:rPr>
              <a:t>2024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408" y="6159171"/>
            <a:ext cx="9473184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Arial - 24"/>
              </a:rPr>
              <a:t>Dates - children will go on the trip in 1 of 2 weeks:</a:t>
            </a:r>
          </a:p>
          <a:p>
            <a:r>
              <a:rPr lang="en-GB" sz="2400" dirty="0">
                <a:solidFill>
                  <a:srgbClr val="FF0000"/>
                </a:solidFill>
                <a:latin typeface="Arial - 24"/>
              </a:rPr>
              <a:t>Either	</a:t>
            </a:r>
            <a:r>
              <a:rPr lang="en-GB" sz="2400" dirty="0">
                <a:solidFill>
                  <a:srgbClr val="000000"/>
                </a:solidFill>
                <a:latin typeface="Arial - 24"/>
              </a:rPr>
              <a:t>	11th November – 13th November (M, T, W)</a:t>
            </a:r>
          </a:p>
          <a:p>
            <a:r>
              <a:rPr lang="en-GB" sz="2400" dirty="0">
                <a:solidFill>
                  <a:srgbClr val="FF0000"/>
                </a:solidFill>
                <a:latin typeface="Arial - 24"/>
              </a:rPr>
              <a:t>Or	</a:t>
            </a:r>
            <a:r>
              <a:rPr lang="en-GB" sz="2400" dirty="0">
                <a:solidFill>
                  <a:srgbClr val="000000"/>
                </a:solidFill>
                <a:latin typeface="Arial - 24"/>
              </a:rPr>
              <a:t>	18th November - 20th November (M, T, W)</a:t>
            </a:r>
          </a:p>
          <a:p>
            <a:endParaRPr lang="en-GB" sz="2400" dirty="0">
              <a:solidFill>
                <a:srgbClr val="000000"/>
              </a:solidFill>
              <a:latin typeface="Arial - 24"/>
            </a:endParaRPr>
          </a:p>
          <a:p>
            <a:r>
              <a:rPr lang="en-GB" sz="2400" dirty="0">
                <a:solidFill>
                  <a:srgbClr val="000000"/>
                </a:solidFill>
                <a:latin typeface="Arial - 21"/>
              </a:rPr>
              <a:t>There are 20 boys &amp; 20 girl places each week.</a:t>
            </a:r>
          </a:p>
          <a:p>
            <a:r>
              <a:rPr lang="en-GB" sz="2400" dirty="0">
                <a:solidFill>
                  <a:srgbClr val="000000"/>
                </a:solidFill>
                <a:latin typeface="Arial - 21"/>
              </a:rPr>
              <a:t>As much as possible, we will group classes together. However, this is dependent on numbers.     </a:t>
            </a:r>
          </a:p>
          <a:p>
            <a:endParaRPr lang="en-GB" sz="2400" dirty="0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918" y="1772340"/>
            <a:ext cx="4665944" cy="3499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3912" y="1772341"/>
            <a:ext cx="4665943" cy="34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8108" y="97536"/>
            <a:ext cx="3730879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200" b="1" u="sng" dirty="0">
                <a:solidFill>
                  <a:srgbClr val="0000FF"/>
                </a:solidFill>
                <a:latin typeface="Arial Black - 56"/>
              </a:rPr>
              <a:t>Beaulieu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305" y="85344"/>
            <a:ext cx="9673389" cy="91409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sz="2400" dirty="0"/>
          </a:p>
          <a:p>
            <a:r>
              <a:rPr lang="en-GB" sz="2400" dirty="0"/>
              <a:t>The</a:t>
            </a:r>
            <a:r>
              <a:rPr lang="en-GB" sz="2400" dirty="0">
                <a:solidFill>
                  <a:srgbClr val="000000"/>
                </a:solidFill>
                <a:latin typeface="Arial - 21"/>
              </a:rPr>
              <a:t> children will be staying on a farm in the New Forest. The centre is run by the Countryside Education Trust.</a:t>
            </a:r>
          </a:p>
          <a:p>
            <a:endParaRPr lang="en-GB" sz="2400" dirty="0">
              <a:solidFill>
                <a:srgbClr val="000000"/>
              </a:solidFill>
              <a:latin typeface="Arial - 21"/>
            </a:endParaRPr>
          </a:p>
          <a:p>
            <a:r>
              <a:rPr lang="en-GB" sz="2400" dirty="0">
                <a:solidFill>
                  <a:srgbClr val="000000"/>
                </a:solidFill>
                <a:latin typeface="Arial - 21"/>
              </a:rPr>
              <a:t>4 </a:t>
            </a:r>
            <a:r>
              <a:rPr lang="en-GB" sz="2400" dirty="0" err="1">
                <a:solidFill>
                  <a:srgbClr val="000000"/>
                </a:solidFill>
                <a:latin typeface="Arial - 21"/>
              </a:rPr>
              <a:t>Craneswater</a:t>
            </a:r>
            <a:r>
              <a:rPr lang="en-GB" sz="2400" dirty="0">
                <a:solidFill>
                  <a:srgbClr val="000000"/>
                </a:solidFill>
                <a:latin typeface="Arial - 21"/>
              </a:rPr>
              <a:t> staff will be in attendance each week. </a:t>
            </a:r>
          </a:p>
          <a:p>
            <a:r>
              <a:rPr lang="en-GB" sz="2400" dirty="0">
                <a:solidFill>
                  <a:srgbClr val="000000"/>
                </a:solidFill>
                <a:latin typeface="Arial - 21"/>
              </a:rPr>
              <a:t>Staff are on-call throughout the night. </a:t>
            </a:r>
          </a:p>
          <a:p>
            <a:r>
              <a:rPr lang="en-GB" sz="2400" dirty="0">
                <a:solidFill>
                  <a:srgbClr val="000000"/>
                </a:solidFill>
                <a:latin typeface="Arial - 21"/>
              </a:rPr>
              <a:t>All medicines will be administered by </a:t>
            </a:r>
            <a:r>
              <a:rPr lang="en-GB" sz="2400" dirty="0" err="1">
                <a:solidFill>
                  <a:srgbClr val="000000"/>
                </a:solidFill>
                <a:latin typeface="Arial - 21"/>
              </a:rPr>
              <a:t>Craneswater</a:t>
            </a:r>
            <a:r>
              <a:rPr lang="en-GB" sz="2400" dirty="0">
                <a:solidFill>
                  <a:srgbClr val="000000"/>
                </a:solidFill>
                <a:latin typeface="Arial - 21"/>
              </a:rPr>
              <a:t> staff.  </a:t>
            </a:r>
          </a:p>
          <a:p>
            <a:endParaRPr lang="en-GB" sz="2400" dirty="0">
              <a:solidFill>
                <a:srgbClr val="000000"/>
              </a:solidFill>
              <a:latin typeface="Arial - 21"/>
            </a:endParaRPr>
          </a:p>
          <a:p>
            <a:r>
              <a:rPr lang="en-GB" sz="2400" dirty="0">
                <a:solidFill>
                  <a:srgbClr val="000000"/>
                </a:solidFill>
                <a:latin typeface="Arial - 21"/>
              </a:rPr>
              <a:t>All dietary requirements are catered for. </a:t>
            </a:r>
          </a:p>
          <a:p>
            <a:r>
              <a:rPr lang="en-GB" sz="2400" dirty="0">
                <a:solidFill>
                  <a:srgbClr val="000000"/>
                </a:solidFill>
                <a:latin typeface="Arial - 21"/>
              </a:rPr>
              <a:t>Food is freshly prepared each evening. </a:t>
            </a:r>
          </a:p>
          <a:p>
            <a:r>
              <a:rPr lang="en-GB" sz="2400" dirty="0">
                <a:solidFill>
                  <a:srgbClr val="000000"/>
                </a:solidFill>
                <a:latin typeface="Arial - 21"/>
              </a:rPr>
              <a:t>Packed lunches are provided whilst off site – children will need to bring a packed lunch on the first day along with their own water bottle and sleeping bag (pillows, beds/mattresses and sheets are provided)  </a:t>
            </a:r>
          </a:p>
          <a:p>
            <a:endParaRPr lang="en-GB" sz="2400" dirty="0">
              <a:solidFill>
                <a:srgbClr val="000000"/>
              </a:solidFill>
              <a:latin typeface="Arial - 21"/>
            </a:endParaRPr>
          </a:p>
          <a:p>
            <a:r>
              <a:rPr lang="en-GB" sz="2400" dirty="0">
                <a:solidFill>
                  <a:srgbClr val="000000"/>
                </a:solidFill>
                <a:latin typeface="Arial - 21"/>
              </a:rPr>
              <a:t>For full board, staff led activities and transport, the cost will be </a:t>
            </a:r>
            <a:r>
              <a:rPr lang="en-GB" sz="2400" b="1" dirty="0">
                <a:solidFill>
                  <a:srgbClr val="000000"/>
                </a:solidFill>
                <a:latin typeface="Arial - 21"/>
              </a:rPr>
              <a:t>approximately £190 </a:t>
            </a:r>
            <a:r>
              <a:rPr lang="en-GB" sz="2400" dirty="0">
                <a:solidFill>
                  <a:srgbClr val="000000"/>
                </a:solidFill>
                <a:latin typeface="Arial - 21"/>
              </a:rPr>
              <a:t>(depending on numbers). Please be aware that once your child is offered a place on this residential trip, </a:t>
            </a:r>
            <a:r>
              <a:rPr lang="en-GB" sz="2400" b="1" dirty="0">
                <a:solidFill>
                  <a:srgbClr val="000000"/>
                </a:solidFill>
                <a:latin typeface="Arial - 21"/>
              </a:rPr>
              <a:t>a non-refundable deposit will be required.</a:t>
            </a:r>
          </a:p>
          <a:p>
            <a:r>
              <a:rPr lang="en-GB" sz="2400" dirty="0">
                <a:solidFill>
                  <a:srgbClr val="000000"/>
                </a:solidFill>
                <a:latin typeface="Arial - 21"/>
              </a:rPr>
              <a:t>Places are allocated: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Arial - 21"/>
              </a:rPr>
              <a:t>First place will go to children who did not attend Hooke Court.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Arial - 21"/>
              </a:rPr>
              <a:t>Remaining places will be allocated through names out of a hat.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000000"/>
                </a:solidFill>
                <a:latin typeface="Arial - 21"/>
              </a:rPr>
              <a:t>Any remaining children will be placed on a waiting list. </a:t>
            </a:r>
          </a:p>
          <a:p>
            <a:endParaRPr lang="en-GB" sz="2400" dirty="0">
              <a:solidFill>
                <a:srgbClr val="000000"/>
              </a:solidFill>
              <a:latin typeface="Arial - 21"/>
            </a:endParaRPr>
          </a:p>
        </p:txBody>
      </p:sp>
    </p:spTree>
    <p:extLst>
      <p:ext uri="{BB962C8B-B14F-4D97-AF65-F5344CB8AC3E}">
        <p14:creationId xmlns:p14="http://schemas.microsoft.com/office/powerpoint/2010/main" val="166362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extBox 584"/>
          <p:cNvSpPr txBox="1"/>
          <p:nvPr/>
        </p:nvSpPr>
        <p:spPr>
          <a:xfrm>
            <a:off x="268831" y="6885375"/>
            <a:ext cx="98911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/>
              <a:t>Girls’ corridor and boys’ corridor for sleeping accommodation.</a:t>
            </a:r>
          </a:p>
          <a:p>
            <a:endParaRPr lang="en-GB" sz="3000" dirty="0"/>
          </a:p>
          <a:p>
            <a:r>
              <a:rPr lang="en-GB" sz="3000" dirty="0"/>
              <a:t>Communal lounge and dining area in the middle.</a:t>
            </a:r>
          </a:p>
        </p:txBody>
      </p:sp>
      <p:pic>
        <p:nvPicPr>
          <p:cNvPr id="586" name="Picture 5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6" y="216708"/>
            <a:ext cx="9591313" cy="67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0"/>
            <a:ext cx="6591173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4400" b="1" u="sng">
                <a:solidFill>
                  <a:srgbClr val="0000FF"/>
                </a:solidFill>
                <a:latin typeface="Arial - 59"/>
              </a:rPr>
              <a:t>What do we do?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5248" y="635626"/>
            <a:ext cx="4490452" cy="477053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  <a:latin typeface="Arial - 22"/>
              </a:rPr>
              <a:t>Daily Farm duties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  <a:latin typeface="Arial - 22"/>
              </a:rPr>
              <a:t>Nature Walk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  <a:latin typeface="Arial - 22"/>
              </a:rPr>
              <a:t>Orienteering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  <a:latin typeface="Arial - 22"/>
              </a:rPr>
              <a:t>Pond dipping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  <a:latin typeface="Arial - 22"/>
              </a:rPr>
              <a:t>Visit to Beaulieu Motor Museum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  <a:latin typeface="Arial - 22"/>
              </a:rPr>
              <a:t>Campfire night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  <a:latin typeface="Arial - 22"/>
              </a:rPr>
              <a:t>Visit from a bird of prey expert</a:t>
            </a:r>
          </a:p>
          <a:p>
            <a:endParaRPr lang="en-GB" sz="1600" b="1" dirty="0">
              <a:solidFill>
                <a:srgbClr val="FF0000"/>
              </a:solidFill>
              <a:latin typeface="Arial - 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91" y="5536804"/>
            <a:ext cx="3748189" cy="2811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5CE033-A9FC-4FE7-09A6-50AA40C49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991828"/>
            <a:ext cx="5108448" cy="38517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3904B-0B61-75E4-DCB7-E9BE28177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63" y="5047923"/>
            <a:ext cx="2852928" cy="3788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2759D1-03CE-930F-DFBF-3B3C6B5FB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725" y="5536804"/>
            <a:ext cx="2951532" cy="28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4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188708" y="424969"/>
            <a:ext cx="5491555" cy="6651684"/>
          </a:xfrm>
          <a:custGeom>
            <a:avLst/>
            <a:gdLst/>
            <a:ahLst/>
            <a:cxnLst/>
            <a:rect l="0" t="0" r="0" b="0"/>
            <a:pathLst>
              <a:path w="4094573" h="4269276">
                <a:moveTo>
                  <a:pt x="0" y="0"/>
                </a:moveTo>
                <a:lnTo>
                  <a:pt x="4094572" y="0"/>
                </a:lnTo>
                <a:lnTo>
                  <a:pt x="4094572" y="4269275"/>
                </a:lnTo>
                <a:lnTo>
                  <a:pt x="0" y="4269275"/>
                </a:lnTo>
                <a:close/>
              </a:path>
            </a:pathLst>
          </a:custGeom>
          <a:solidFill>
            <a:srgbClr val="AFEEEE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01363" y="266473"/>
            <a:ext cx="4169229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3200" b="1" u="sng" dirty="0">
                <a:solidFill>
                  <a:srgbClr val="0000FF"/>
                </a:solidFill>
                <a:latin typeface="Arial - 43"/>
              </a:rPr>
              <a:t>A  typical day at Beaulieu...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070" y="1034887"/>
            <a:ext cx="6168517" cy="526297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 - 23"/>
              </a:rPr>
              <a:t>Get up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 - 23"/>
              </a:rPr>
              <a:t>Breakfast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 - 23"/>
              </a:rPr>
              <a:t>Morning farm duties (2 groups)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 - 23"/>
              </a:rPr>
              <a:t>Trip out / activities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 - 23"/>
              </a:rPr>
              <a:t>Lunch in the forest treehouse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 - 23"/>
              </a:rPr>
              <a:t>Afternoon activity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 - 23"/>
              </a:rPr>
              <a:t>Free time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 - 23"/>
              </a:rPr>
              <a:t>Evening farm duties (2 groups)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 - 23"/>
              </a:rPr>
              <a:t>Dinner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 - 23"/>
              </a:rPr>
              <a:t>Bird of prey talk / campfire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 - 23"/>
              </a:rPr>
              <a:t>Hot chocolate &amp; snack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 - 23"/>
              </a:rPr>
              <a:t>Bed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1" y="1588169"/>
            <a:ext cx="3942347" cy="2956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1" y="4789407"/>
            <a:ext cx="4022557" cy="30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14300"/>
            <a:ext cx="4800600" cy="6155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400" b="1" u="sng">
                <a:solidFill>
                  <a:srgbClr val="0000FF"/>
                </a:solidFill>
                <a:latin typeface="Arial - 45"/>
              </a:rPr>
              <a:t>Any 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800" y="3276600"/>
            <a:ext cx="9626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dirty="0">
              <a:solidFill>
                <a:srgbClr val="000000"/>
              </a:solidFill>
              <a:latin typeface="Arial - 24"/>
            </a:endParaRPr>
          </a:p>
          <a:p>
            <a:r>
              <a:rPr lang="en-GB" dirty="0">
                <a:solidFill>
                  <a:srgbClr val="000000"/>
                </a:solidFill>
                <a:latin typeface="Arial - 24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268284"/>
            <a:ext cx="3958389" cy="2968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" y="4657224"/>
            <a:ext cx="4235114" cy="3176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16" y="4600271"/>
            <a:ext cx="4985084" cy="3738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CD3687-F5FF-2025-4FB7-DCBB8DFAE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316" y="641602"/>
            <a:ext cx="4615070" cy="36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4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364</Words>
  <Application>Microsoft Office PowerPoint</Application>
  <PresentationFormat>Custom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 - 23</vt:lpstr>
      <vt:lpstr>Arial - 45</vt:lpstr>
      <vt:lpstr>Arial</vt:lpstr>
      <vt:lpstr>Arial - 21</vt:lpstr>
      <vt:lpstr>Arial - 59</vt:lpstr>
      <vt:lpstr>Arial Black - 56</vt:lpstr>
      <vt:lpstr>Calibri</vt:lpstr>
      <vt:lpstr>Arial - 25</vt:lpstr>
      <vt:lpstr>Calibri Light</vt:lpstr>
      <vt:lpstr>Arial - 24</vt:lpstr>
      <vt:lpstr>Arial - 22</vt:lpstr>
      <vt:lpstr>Arial - 43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knzegwu</dc:creator>
  <cp:lastModifiedBy>E Waterman</cp:lastModifiedBy>
  <cp:revision>7</cp:revision>
  <dcterms:created xsi:type="dcterms:W3CDTF">2021-07-05T14:44:16Z</dcterms:created>
  <dcterms:modified xsi:type="dcterms:W3CDTF">2024-04-24T10:46:22Z</dcterms:modified>
</cp:coreProperties>
</file>